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y="5143500" cx="9144000"/>
  <p:notesSz cx="6858000" cy="9144000"/>
  <p:embeddedFontLs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Андрей Суховой"/>
  <p:cmAuthor clrIdx="1" id="1" initials="" lastIdx="1" name="Мария Бочева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3.xml"/><Relationship Id="rId41" Type="http://schemas.openxmlformats.org/officeDocument/2006/relationships/font" Target="fonts/OpenSans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font" Target="fonts/OpenSans-bold.fntdata"/><Relationship Id="rId16" Type="http://schemas.openxmlformats.org/officeDocument/2006/relationships/slide" Target="slides/slide9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цель этого доклада не сравнение BQ С GA, поэтому я бы ограничения убрал и рассказал бы о них как о причине почему мы выбрали BQ на слайде с описанием подхода или графиком</p:text>
  </p:cm>
  <p:cm authorId="1" idx="1">
    <p:pos x="6000" y="100"/>
    <p:text>ок,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x="343052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114275" y="685872"/>
            <a:ext cx="6629700" cy="3427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>
            <p:ph idx="2" type="sldImg"/>
          </p:nvPr>
        </p:nvSpPr>
        <p:spPr>
          <a:xfrm>
            <a:off x="114275" y="685872"/>
            <a:ext cx="6629700" cy="3427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39" name="Shape 439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>
            <p:ph idx="2" type="sldImg"/>
          </p:nvPr>
        </p:nvSpPr>
        <p:spPr>
          <a:xfrm>
            <a:off x="114275" y="685872"/>
            <a:ext cx="6629700" cy="3427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63" name="Shape 463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471" name="Shape 471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9" name="Shape 479"/>
          <p:cNvSpPr/>
          <p:nvPr>
            <p:ph idx="2" type="sldImg"/>
          </p:nvPr>
        </p:nvSpPr>
        <p:spPr>
          <a:xfrm>
            <a:off x="343068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17220" y="3909060"/>
            <a:ext cx="49377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343059" y="617220"/>
            <a:ext cx="5486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619671" y="771550"/>
            <a:ext cx="5760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 b="1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619675" y="1635650"/>
            <a:ext cx="69126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SzPct val="100000"/>
              <a:buAutoNum type="arabicPeriod"/>
              <a:defRPr sz="2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buAutoNum type="alphaLcPeriod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AutoNum type="romanLcPeriod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AutoNum type="arabicPeriod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AutoNum type="alphaLcPeriod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AutoNum type="romanLcPeriod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AutoNum type="arabicPeriod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AutoNum type="alphaLcPeriod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AutoNum type="romanLcPeriod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/>
          <p:nvPr/>
        </p:nvSpPr>
        <p:spPr>
          <a:xfrm>
            <a:off x="251519" y="125218"/>
            <a:ext cx="1313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GB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Ваш логотип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939500" y="724074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1619671" y="771549"/>
            <a:ext cx="5760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 b="1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1619675" y="1635649"/>
            <a:ext cx="69126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SzPct val="100000"/>
              <a:buAutoNum type="arabicPeriod"/>
              <a:defRPr sz="2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buAutoNum type="alphaLcPeriod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AutoNum type="romanLcPeriod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AutoNum type="arabicPeriod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AutoNum type="alphaLcPeriod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AutoNum type="romanLcPeriod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AutoNum type="arabicPeriod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AutoNum type="alphaLcPeriod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AutoNum type="romanLcPeriod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/>
          <p:nvPr/>
        </p:nvSpPr>
        <p:spPr>
          <a:xfrm>
            <a:off x="251519" y="125218"/>
            <a:ext cx="1313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GB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Ваш логотип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_TITLE_AND_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6515100" y="456485"/>
            <a:ext cx="1943100" cy="4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56485"/>
            <a:ext cx="5692200" cy="4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778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6525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685800" y="456485"/>
            <a:ext cx="77724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1485185"/>
            <a:ext cx="7772400" cy="308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778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6525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1791652" y="3600450"/>
            <a:ext cx="54864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/>
          <p:nvPr>
            <p:ph idx="2" type="pic"/>
          </p:nvPr>
        </p:nvSpPr>
        <p:spPr>
          <a:xfrm>
            <a:off x="1791652" y="459700"/>
            <a:ext cx="54864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1791652" y="4025860"/>
            <a:ext cx="54864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 sz="1400"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 sz="1200"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 sz="1000"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 sz="900"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 sz="900"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 sz="900"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 sz="900"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 sz="900"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JECT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04668"/>
            <a:ext cx="30090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574732" y="204668"/>
            <a:ext cx="5111999" cy="43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457200" y="1075848"/>
            <a:ext cx="3009000" cy="3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 sz="1400"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 sz="1200"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 sz="1000"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 sz="900"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 sz="900"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 sz="900"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 sz="900"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 sz="900"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685800" y="456485"/>
            <a:ext cx="77724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TWO_OBJECTS_WITH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05739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150858"/>
            <a:ext cx="40404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129" name="Shape 129"/>
          <p:cNvSpPr txBox="1"/>
          <p:nvPr>
            <p:ph idx="2" type="body"/>
          </p:nvPr>
        </p:nvSpPr>
        <p:spPr>
          <a:xfrm>
            <a:off x="457200" y="1630918"/>
            <a:ext cx="4040400" cy="29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30" name="Shape 130"/>
          <p:cNvSpPr txBox="1"/>
          <p:nvPr>
            <p:ph idx="3" type="body"/>
          </p:nvPr>
        </p:nvSpPr>
        <p:spPr>
          <a:xfrm>
            <a:off x="4644866" y="1150858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131" name="Shape 131"/>
          <p:cNvSpPr txBox="1"/>
          <p:nvPr>
            <p:ph idx="4" type="body"/>
          </p:nvPr>
        </p:nvSpPr>
        <p:spPr>
          <a:xfrm>
            <a:off x="4644866" y="1630918"/>
            <a:ext cx="4041900" cy="29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685800" y="456485"/>
            <a:ext cx="77724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1485185"/>
            <a:ext cx="3817500" cy="308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4640580" y="1485185"/>
            <a:ext cx="3817500" cy="308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722947" y="3304698"/>
            <a:ext cx="7772400" cy="1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small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722947" y="2179558"/>
            <a:ext cx="7772400" cy="1125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 sz="2000"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 sz="1800"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 sz="1600"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 sz="1400"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 sz="1400"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 sz="1400"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 sz="1400"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 sz="1400"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685800" y="456485"/>
            <a:ext cx="77724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1485185"/>
            <a:ext cx="7772400" cy="308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778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6525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ctrTitle"/>
          </p:nvPr>
        </p:nvSpPr>
        <p:spPr>
          <a:xfrm>
            <a:off x="685800" y="1597700"/>
            <a:ext cx="77724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x="1371600" y="2914650"/>
            <a:ext cx="64008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685800" y="456485"/>
            <a:ext cx="77724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1485185"/>
            <a:ext cx="7772400" cy="308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7780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6525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685800" y="4685942"/>
            <a:ext cx="1905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3123247" y="4685942"/>
            <a:ext cx="2897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6552247" y="4685942"/>
            <a:ext cx="1907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rtl="0">
              <a:spcBef>
                <a:spcPts val="0"/>
              </a:spcBef>
            </a:pPr>
            <a:r>
              <a:t/>
            </a:r>
            <a:endParaRPr/>
          </a:p>
          <a:p>
            <a:pPr lvl="2" rtl="0">
              <a:spcBef>
                <a:spcPts val="0"/>
              </a:spcBef>
            </a:pPr>
            <a:r>
              <a:t/>
            </a:r>
            <a:endParaRPr/>
          </a:p>
          <a:p>
            <a:pPr lvl="3" rtl="0">
              <a:spcBef>
                <a:spcPts val="0"/>
              </a:spcBef>
            </a:pPr>
            <a:r>
              <a:t/>
            </a:r>
            <a:endParaRPr/>
          </a:p>
          <a:p>
            <a:pPr lvl="4" rtl="0">
              <a:spcBef>
                <a:spcPts val="0"/>
              </a:spcBef>
            </a:pPr>
            <a:r>
              <a:t/>
            </a:r>
            <a:endParaRPr/>
          </a:p>
          <a:p>
            <a:pPr lvl="5" rtl="0">
              <a:spcBef>
                <a:spcPts val="0"/>
              </a:spcBef>
            </a:pPr>
            <a:r>
              <a:t/>
            </a:r>
            <a:endParaRPr/>
          </a:p>
          <a:p>
            <a:pPr lvl="6" rtl="0">
              <a:spcBef>
                <a:spcPts val="0"/>
              </a:spcBef>
            </a:pPr>
            <a:r>
              <a:t/>
            </a:r>
            <a:endParaRPr/>
          </a:p>
          <a:p>
            <a:pPr lvl="7" rtl="0">
              <a:spcBef>
                <a:spcPts val="0"/>
              </a:spcBef>
            </a:pPr>
            <a:r>
              <a:t/>
            </a:r>
            <a:endParaRPr/>
          </a:p>
          <a:p>
            <a:pPr lvl="8" rtl="0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gif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gif"/><Relationship Id="rId4" Type="http://schemas.openxmlformats.org/officeDocument/2006/relationships/image" Target="../media/image22.png"/><Relationship Id="rId5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gif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gif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26.gif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gif"/><Relationship Id="rId4" Type="http://schemas.openxmlformats.org/officeDocument/2006/relationships/image" Target="../media/image22.png"/><Relationship Id="rId5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gif"/><Relationship Id="rId4" Type="http://schemas.openxmlformats.org/officeDocument/2006/relationships/image" Target="../media/image22.png"/><Relationship Id="rId5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gif"/><Relationship Id="rId4" Type="http://schemas.openxmlformats.org/officeDocument/2006/relationships/image" Target="../media/image29.png"/><Relationship Id="rId5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07.png"/><Relationship Id="rId10" Type="http://schemas.openxmlformats.org/officeDocument/2006/relationships/image" Target="../media/image28.png"/><Relationship Id="rId13" Type="http://schemas.openxmlformats.org/officeDocument/2006/relationships/image" Target="../media/image17.jpg"/><Relationship Id="rId12" Type="http://schemas.openxmlformats.org/officeDocument/2006/relationships/image" Target="../media/image08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gif"/><Relationship Id="rId4" Type="http://schemas.openxmlformats.org/officeDocument/2006/relationships/image" Target="../media/image04.gif"/><Relationship Id="rId9" Type="http://schemas.openxmlformats.org/officeDocument/2006/relationships/image" Target="../media/image06.png"/><Relationship Id="rId15" Type="http://schemas.openxmlformats.org/officeDocument/2006/relationships/image" Target="../media/image12.png"/><Relationship Id="rId14" Type="http://schemas.openxmlformats.org/officeDocument/2006/relationships/image" Target="../media/image13.png"/><Relationship Id="rId17" Type="http://schemas.openxmlformats.org/officeDocument/2006/relationships/image" Target="../media/image09.jpg"/><Relationship Id="rId16" Type="http://schemas.openxmlformats.org/officeDocument/2006/relationships/image" Target="../media/image10.png"/><Relationship Id="rId5" Type="http://schemas.openxmlformats.org/officeDocument/2006/relationships/image" Target="../media/image05.png"/><Relationship Id="rId19" Type="http://schemas.openxmlformats.org/officeDocument/2006/relationships/image" Target="../media/image16.png"/><Relationship Id="rId6" Type="http://schemas.openxmlformats.org/officeDocument/2006/relationships/image" Target="../media/image01.png"/><Relationship Id="rId18" Type="http://schemas.openxmlformats.org/officeDocument/2006/relationships/image" Target="../media/image15.png"/><Relationship Id="rId7" Type="http://schemas.openxmlformats.org/officeDocument/2006/relationships/image" Target="../media/image02.jpg"/><Relationship Id="rId8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gif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31.gif"/><Relationship Id="rId5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gif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gif"/><Relationship Id="rId4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Relationship Id="rId4" Type="http://schemas.openxmlformats.org/officeDocument/2006/relationships/image" Target="../media/image33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gif"/><Relationship Id="rId4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google.com.ua/tagmanager/" TargetMode="External"/><Relationship Id="rId4" Type="http://schemas.openxmlformats.org/officeDocument/2006/relationships/hyperlink" Target="https://developers.google.com/analytics/devguides/collection/analyticsjs/enhanced-ecommerce" TargetMode="External"/><Relationship Id="rId9" Type="http://schemas.openxmlformats.org/officeDocument/2006/relationships/image" Target="../media/image26.gif"/><Relationship Id="rId5" Type="http://schemas.openxmlformats.org/officeDocument/2006/relationships/hyperlink" Target="https://cloud.google.com/bigquery/what-is-bigquery" TargetMode="External"/><Relationship Id="rId6" Type="http://schemas.openxmlformats.org/officeDocument/2006/relationships/hyperlink" Target="http://www.owox.ru/bi/google-analytics-cost-data-upload/" TargetMode="External"/><Relationship Id="rId7" Type="http://schemas.openxmlformats.org/officeDocument/2006/relationships/hyperlink" Target="http://www.owox.ru/bi/google-analytics-bigquery-streaming/" TargetMode="External"/><Relationship Id="rId8" Type="http://schemas.openxmlformats.org/officeDocument/2006/relationships/hyperlink" Target="https://www.owox.ru/solutions/articles/multi-channel-attribution-models-comparison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9.xml"/><Relationship Id="rId3" Type="http://schemas.openxmlformats.org/officeDocument/2006/relationships/hyperlink" Target="www.owox.ua/iforum" TargetMode="External"/><Relationship Id="rId4" Type="http://schemas.openxmlformats.org/officeDocument/2006/relationships/image" Target="../media/image26.gif"/><Relationship Id="rId5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gif"/><Relationship Id="rId4" Type="http://schemas.openxmlformats.org/officeDocument/2006/relationships/image" Target="../media/image2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Relationship Id="rId4" Type="http://schemas.openxmlformats.org/officeDocument/2006/relationships/hyperlink" Target="mailto:m.bocheva@owox.ua" TargetMode="External"/><Relationship Id="rId5" Type="http://schemas.openxmlformats.org/officeDocument/2006/relationships/hyperlink" Target="http://www.owox.ua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gif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gif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14.gif"/><Relationship Id="rId5" Type="http://schemas.openxmlformats.org/officeDocument/2006/relationships/image" Target="../media/image22.png"/><Relationship Id="rId6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14.gif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884250" y="1460077"/>
            <a:ext cx="7375500" cy="1433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985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GB" sz="4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Современная аналитика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884250" y="1705169"/>
            <a:ext cx="73755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985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Как заставить данные </a:t>
            </a:r>
          </a:p>
          <a:p>
            <a:pPr indent="-6985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работать на бизнес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64213"/>
            <a:ext cx="9144000" cy="881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>
            <p:ph idx="4294967295" type="body"/>
          </p:nvPr>
        </p:nvSpPr>
        <p:spPr>
          <a:xfrm>
            <a:off x="348150" y="223357"/>
            <a:ext cx="8447700" cy="4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48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Что делать?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341675" y="176362"/>
            <a:ext cx="8727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3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0" name="Shape 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5">
            <a:alphaModFix/>
          </a:blip>
          <a:srcRect b="43824" l="16936" r="0" t="30508"/>
          <a:stretch/>
        </p:blipFill>
        <p:spPr>
          <a:xfrm>
            <a:off x="1549825" y="1536675"/>
            <a:ext cx="7595049" cy="13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5">
            <a:alphaModFix/>
          </a:blip>
          <a:srcRect b="0" l="0" r="83138" t="56086"/>
          <a:stretch/>
        </p:blipFill>
        <p:spPr>
          <a:xfrm>
            <a:off x="-1185" y="2933075"/>
            <a:ext cx="1541851" cy="225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5">
            <a:alphaModFix/>
          </a:blip>
          <a:srcRect b="69199" l="0" r="83138" t="0"/>
          <a:stretch/>
        </p:blipFill>
        <p:spPr>
          <a:xfrm>
            <a:off x="0" y="-61500"/>
            <a:ext cx="1541851" cy="15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5">
            <a:alphaModFix/>
          </a:blip>
          <a:srcRect b="43824" l="0" r="83138" t="30508"/>
          <a:stretch/>
        </p:blipFill>
        <p:spPr>
          <a:xfrm>
            <a:off x="0" y="1553650"/>
            <a:ext cx="1541851" cy="13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5">
            <a:alphaModFix/>
          </a:blip>
          <a:srcRect b="69199" l="16936" r="0" t="0"/>
          <a:stretch/>
        </p:blipFill>
        <p:spPr>
          <a:xfrm>
            <a:off x="1549825" y="-61500"/>
            <a:ext cx="7595049" cy="15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5">
            <a:alphaModFix/>
          </a:blip>
          <a:srcRect b="0" l="16936" r="0" t="56086"/>
          <a:stretch/>
        </p:blipFill>
        <p:spPr>
          <a:xfrm>
            <a:off x="1549822" y="2933075"/>
            <a:ext cx="7595049" cy="225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>
            <p:ph idx="1" type="body"/>
          </p:nvPr>
        </p:nvSpPr>
        <p:spPr>
          <a:xfrm>
            <a:off x="348150" y="223357"/>
            <a:ext cx="8447700" cy="4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Как измерить неизмеримое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5123" y="4825635"/>
            <a:ext cx="853740" cy="251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341675" y="176362"/>
            <a:ext cx="8727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Измеряем намерение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>
            <a:off x="4929875" y="1012725"/>
            <a:ext cx="41388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lang="en-GB" sz="2000">
                <a:solidFill>
                  <a:srgbClr val="F6B26B"/>
                </a:solidFill>
              </a:rPr>
              <a:t>Do</a:t>
            </a:r>
            <a:r>
              <a:rPr lang="en-GB" sz="2000">
                <a:solidFill>
                  <a:schemeClr val="dk1"/>
                </a:solidFill>
              </a:rPr>
              <a:t> </a:t>
            </a:r>
          </a:p>
          <a:p>
            <a:pPr indent="-3556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●"/>
            </a:pPr>
            <a:r>
              <a:rPr lang="en-GB" sz="2000">
                <a:solidFill>
                  <a:schemeClr val="dk1"/>
                </a:solidFill>
              </a:rPr>
              <a:t>Завершающая стадия воронки.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230150" y="1012725"/>
            <a:ext cx="45330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2000">
                <a:solidFill>
                  <a:srgbClr val="38761D"/>
                </a:solidFill>
              </a:rPr>
              <a:t>See</a:t>
            </a:r>
            <a:r>
              <a:rPr lang="en-GB" sz="2000">
                <a:solidFill>
                  <a:srgbClr val="38761D"/>
                </a:solidFill>
              </a:rPr>
              <a:t> 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-GB" sz="2000"/>
              <a:t>Слабый интерес.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1155CC"/>
              </a:solidFill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230150" y="2840775"/>
            <a:ext cx="45330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2000">
                <a:solidFill>
                  <a:srgbClr val="1155CC"/>
                </a:solidFill>
              </a:rPr>
              <a:t>Think</a:t>
            </a:r>
            <a:r>
              <a:rPr lang="en-GB" sz="2000">
                <a:solidFill>
                  <a:srgbClr val="1155CC"/>
                </a:solidFill>
              </a:rPr>
              <a:t> 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2000">
                <a:solidFill>
                  <a:schemeClr val="dk1"/>
                </a:solidFill>
              </a:rPr>
              <a:t>Сильный интерес.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1155CC"/>
              </a:solidFill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4860525" y="2803275"/>
            <a:ext cx="41388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2000">
                <a:solidFill>
                  <a:srgbClr val="CC4125"/>
                </a:solidFill>
              </a:rPr>
              <a:t>Care</a:t>
            </a:r>
            <a:r>
              <a:rPr lang="en-GB" sz="2000">
                <a:solidFill>
                  <a:schemeClr val="dk1"/>
                </a:solidFill>
              </a:rPr>
              <a:t> 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2000">
                <a:solidFill>
                  <a:schemeClr val="dk1"/>
                </a:solidFill>
              </a:rPr>
              <a:t>Лояльные клиенты.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4089612" y="3917050"/>
            <a:ext cx="9624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2000">
                <a:solidFill>
                  <a:srgbClr val="434343"/>
                </a:solidFill>
              </a:rPr>
              <a:t>Other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341675" y="176362"/>
            <a:ext cx="8727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Критерии сегментации</a:t>
            </a:r>
          </a:p>
        </p:txBody>
      </p:sp>
      <p:pic>
        <p:nvPicPr>
          <p:cNvPr id="302" name="Shape 3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>
            <a:off x="233975" y="875175"/>
            <a:ext cx="33081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2000">
                <a:solidFill>
                  <a:srgbClr val="38761D"/>
                </a:solidFill>
              </a:rPr>
              <a:t>See</a:t>
            </a:r>
            <a:r>
              <a:rPr lang="en-GB" sz="2000">
                <a:solidFill>
                  <a:srgbClr val="38761D"/>
                </a:solidFill>
              </a:rPr>
              <a:t> 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-GB" sz="2000"/>
              <a:t>&gt;1 минуты на сайте;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-GB" sz="2000"/>
              <a:t>&gt;2 страниц.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304" name="Shape 304"/>
          <p:cNvSpPr txBox="1"/>
          <p:nvPr/>
        </p:nvSpPr>
        <p:spPr>
          <a:xfrm>
            <a:off x="5302800" y="875175"/>
            <a:ext cx="3308100" cy="23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lang="en-GB" sz="2000">
                <a:solidFill>
                  <a:srgbClr val="F6B26B"/>
                </a:solidFill>
              </a:rPr>
              <a:t>Do</a:t>
            </a:r>
            <a:r>
              <a:rPr lang="en-GB" sz="2000">
                <a:solidFill>
                  <a:schemeClr val="dk1"/>
                </a:solidFill>
              </a:rPr>
              <a:t> 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2000">
                <a:solidFill>
                  <a:schemeClr val="dk1"/>
                </a:solidFill>
              </a:rPr>
              <a:t>Корзина;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2000">
                <a:solidFill>
                  <a:schemeClr val="dk1"/>
                </a:solidFill>
              </a:rPr>
              <a:t>Чекаут;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2000">
                <a:solidFill>
                  <a:schemeClr val="dk1"/>
                </a:solidFill>
              </a:rPr>
              <a:t>1 покупка.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341675" y="2431050"/>
            <a:ext cx="42255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2000">
                <a:solidFill>
                  <a:srgbClr val="1155CC"/>
                </a:solidFill>
              </a:rPr>
              <a:t>Think</a:t>
            </a:r>
            <a:r>
              <a:rPr lang="en-GB" sz="2000">
                <a:solidFill>
                  <a:srgbClr val="1155CC"/>
                </a:solidFill>
              </a:rPr>
              <a:t> 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-GB" sz="2000"/>
              <a:t>&gt; 5 товаров из категории;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-GB" sz="2000"/>
              <a:t>Список сравнений; 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-GB" sz="2000"/>
              <a:t>Список желаний.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306" name="Shape 306"/>
          <p:cNvSpPr txBox="1"/>
          <p:nvPr/>
        </p:nvSpPr>
        <p:spPr>
          <a:xfrm>
            <a:off x="5302800" y="2431050"/>
            <a:ext cx="3308100" cy="23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2000">
                <a:solidFill>
                  <a:srgbClr val="CC4125"/>
                </a:solidFill>
              </a:rPr>
              <a:t>Care</a:t>
            </a:r>
            <a:r>
              <a:rPr lang="en-GB" sz="2000">
                <a:solidFill>
                  <a:schemeClr val="dk1"/>
                </a:solidFill>
              </a:rPr>
              <a:t> 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2000">
                <a:solidFill>
                  <a:schemeClr val="dk1"/>
                </a:solidFill>
              </a:rPr>
              <a:t>&gt;1 заказа;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2000">
                <a:solidFill>
                  <a:schemeClr val="dk1"/>
                </a:solidFill>
              </a:rPr>
              <a:t>6 месяцев;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2000">
                <a:solidFill>
                  <a:schemeClr val="dk1"/>
                </a:solidFill>
              </a:rPr>
              <a:t>LTV &gt; 20 000.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4087200" y="3994550"/>
            <a:ext cx="969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2000">
                <a:solidFill>
                  <a:srgbClr val="434343"/>
                </a:solidFill>
              </a:rPr>
              <a:t>Other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85" y="584375"/>
            <a:ext cx="7981051" cy="44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189274" y="176375"/>
            <a:ext cx="89001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Как выглядит наша воронка?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5">
            <a:alphaModFix/>
          </a:blip>
          <a:srcRect b="0" l="28136" r="28875" t="0"/>
          <a:stretch/>
        </p:blipFill>
        <p:spPr>
          <a:xfrm>
            <a:off x="4997700" y="0"/>
            <a:ext cx="414402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214950" y="176425"/>
            <a:ext cx="5118600" cy="23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Какие блоки ориентированы на каждую группу пользователей?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4208900" y="338450"/>
            <a:ext cx="853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solidFill>
                  <a:srgbClr val="38761D"/>
                </a:solidFill>
                <a:highlight>
                  <a:srgbClr val="FFFFFF"/>
                </a:highlight>
              </a:rPr>
              <a:t>See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4204859" y="560150"/>
            <a:ext cx="6570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solidFill>
                  <a:srgbClr val="1155CC"/>
                </a:solidFill>
                <a:highlight>
                  <a:srgbClr val="FFFFFF"/>
                </a:highlight>
              </a:rPr>
              <a:t>Think</a:t>
            </a:r>
            <a:r>
              <a:rPr lang="en-GB">
                <a:solidFill>
                  <a:srgbClr val="1155CC"/>
                </a:solidFill>
                <a:highlight>
                  <a:srgbClr val="FFFFFF"/>
                </a:highlight>
              </a:rPr>
              <a:t> 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4210062" y="1173425"/>
            <a:ext cx="853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solidFill>
                  <a:srgbClr val="CC4125"/>
                </a:solidFill>
                <a:highlight>
                  <a:srgbClr val="FFFFFF"/>
                </a:highlight>
              </a:rPr>
              <a:t>Care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4204875" y="973000"/>
            <a:ext cx="4647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solidFill>
                  <a:srgbClr val="F6B26B"/>
                </a:solidFill>
                <a:highlight>
                  <a:srgbClr val="FFFFFF"/>
                </a:highlight>
              </a:rPr>
              <a:t>Do</a:t>
            </a:r>
          </a:p>
        </p:txBody>
      </p:sp>
      <p:grpSp>
        <p:nvGrpSpPr>
          <p:cNvPr id="334" name="Shape 334"/>
          <p:cNvGrpSpPr/>
          <p:nvPr/>
        </p:nvGrpSpPr>
        <p:grpSpPr>
          <a:xfrm>
            <a:off x="-176825" y="0"/>
            <a:ext cx="4144027" cy="5143500"/>
            <a:chOff x="-176825" y="0"/>
            <a:chExt cx="4144027" cy="5143500"/>
          </a:xfrm>
        </p:grpSpPr>
        <p:grpSp>
          <p:nvGrpSpPr>
            <p:cNvPr id="335" name="Shape 335"/>
            <p:cNvGrpSpPr/>
            <p:nvPr/>
          </p:nvGrpSpPr>
          <p:grpSpPr>
            <a:xfrm>
              <a:off x="-176825" y="0"/>
              <a:ext cx="4144027" cy="5143500"/>
              <a:chOff x="44975" y="-13050"/>
              <a:chExt cx="4144027" cy="5143500"/>
            </a:xfrm>
          </p:grpSpPr>
          <p:grpSp>
            <p:nvGrpSpPr>
              <p:cNvPr id="336" name="Shape 336"/>
              <p:cNvGrpSpPr/>
              <p:nvPr/>
            </p:nvGrpSpPr>
            <p:grpSpPr>
              <a:xfrm>
                <a:off x="44975" y="-13050"/>
                <a:ext cx="4144027" cy="5143500"/>
                <a:chOff x="44975" y="-13050"/>
                <a:chExt cx="4144027" cy="5143500"/>
              </a:xfrm>
            </p:grpSpPr>
            <p:pic>
              <p:nvPicPr>
                <p:cNvPr id="337" name="Shape 33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28136" r="28875" t="0"/>
                <a:stretch/>
              </p:blipFill>
              <p:spPr>
                <a:xfrm>
                  <a:off x="44975" y="-13050"/>
                  <a:ext cx="4144027" cy="5143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38" name="Shape 338"/>
                <p:cNvSpPr/>
                <p:nvPr/>
              </p:nvSpPr>
              <p:spPr>
                <a:xfrm>
                  <a:off x="477525" y="272725"/>
                  <a:ext cx="633600" cy="1274100"/>
                </a:xfrm>
                <a:prstGeom prst="rect">
                  <a:avLst/>
                </a:prstGeom>
                <a:solidFill>
                  <a:srgbClr val="BBE5F3">
                    <a:alpha val="21150"/>
                  </a:srgbClr>
                </a:solidFill>
                <a:ln cap="flat" cmpd="sng" w="38100">
                  <a:solidFill>
                    <a:srgbClr val="3D85C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" name="Shape 339"/>
                <p:cNvSpPr/>
                <p:nvPr/>
              </p:nvSpPr>
              <p:spPr>
                <a:xfrm>
                  <a:off x="1182900" y="272725"/>
                  <a:ext cx="2608800" cy="128400"/>
                </a:xfrm>
                <a:prstGeom prst="rect">
                  <a:avLst/>
                </a:prstGeom>
                <a:solidFill>
                  <a:srgbClr val="34B741">
                    <a:alpha val="39620"/>
                  </a:srgbClr>
                </a:solidFill>
                <a:ln cap="flat" cmpd="sng" w="38100">
                  <a:solidFill>
                    <a:srgbClr val="38761D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0" name="Shape 340"/>
                <p:cNvSpPr/>
                <p:nvPr/>
              </p:nvSpPr>
              <p:spPr>
                <a:xfrm>
                  <a:off x="477525" y="2494500"/>
                  <a:ext cx="3314100" cy="1014300"/>
                </a:xfrm>
                <a:prstGeom prst="rect">
                  <a:avLst/>
                </a:prstGeom>
                <a:solidFill>
                  <a:srgbClr val="34B741">
                    <a:alpha val="39620"/>
                  </a:srgbClr>
                </a:solidFill>
                <a:ln cap="flat" cmpd="sng" w="38100">
                  <a:solidFill>
                    <a:srgbClr val="38761D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1" name="Shape 341"/>
                <p:cNvSpPr/>
                <p:nvPr/>
              </p:nvSpPr>
              <p:spPr>
                <a:xfrm>
                  <a:off x="459950" y="68125"/>
                  <a:ext cx="3369000" cy="153600"/>
                </a:xfrm>
                <a:prstGeom prst="rect">
                  <a:avLst/>
                </a:prstGeom>
                <a:solidFill>
                  <a:srgbClr val="BBE5F3">
                    <a:alpha val="21150"/>
                  </a:srgbClr>
                </a:solidFill>
                <a:ln cap="flat" cmpd="sng" w="38100">
                  <a:solidFill>
                    <a:srgbClr val="3D85C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" name="Shape 342"/>
                <p:cNvSpPr/>
                <p:nvPr/>
              </p:nvSpPr>
              <p:spPr>
                <a:xfrm>
                  <a:off x="477525" y="4456475"/>
                  <a:ext cx="3314100" cy="518100"/>
                </a:xfrm>
                <a:prstGeom prst="rect">
                  <a:avLst/>
                </a:prstGeom>
                <a:solidFill>
                  <a:srgbClr val="BBE5F3">
                    <a:alpha val="21150"/>
                  </a:srgbClr>
                </a:solidFill>
                <a:ln cap="flat" cmpd="sng" w="38100">
                  <a:solidFill>
                    <a:srgbClr val="3D85C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3" name="Shape 343"/>
                <p:cNvSpPr/>
                <p:nvPr/>
              </p:nvSpPr>
              <p:spPr>
                <a:xfrm>
                  <a:off x="1182900" y="984475"/>
                  <a:ext cx="1938300" cy="454200"/>
                </a:xfrm>
                <a:prstGeom prst="rect">
                  <a:avLst/>
                </a:prstGeom>
                <a:solidFill>
                  <a:srgbClr val="FFB159">
                    <a:alpha val="27309"/>
                  </a:srgbClr>
                </a:solidFill>
                <a:ln cap="flat" cmpd="sng" w="38100">
                  <a:solidFill>
                    <a:srgbClr val="F6B26B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" name="Shape 344"/>
                <p:cNvSpPr/>
                <p:nvPr/>
              </p:nvSpPr>
              <p:spPr>
                <a:xfrm>
                  <a:off x="2205650" y="1621300"/>
                  <a:ext cx="1624200" cy="804000"/>
                </a:xfrm>
                <a:prstGeom prst="rect">
                  <a:avLst/>
                </a:prstGeom>
                <a:solidFill>
                  <a:srgbClr val="FFB159">
                    <a:alpha val="27309"/>
                  </a:srgbClr>
                </a:solidFill>
                <a:ln cap="flat" cmpd="sng" w="38100">
                  <a:solidFill>
                    <a:srgbClr val="F6B26B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" name="Shape 345"/>
                <p:cNvSpPr/>
                <p:nvPr/>
              </p:nvSpPr>
              <p:spPr>
                <a:xfrm>
                  <a:off x="1191037" y="493300"/>
                  <a:ext cx="1938300" cy="399000"/>
                </a:xfrm>
                <a:prstGeom prst="rect">
                  <a:avLst/>
                </a:prstGeom>
                <a:solidFill>
                  <a:srgbClr val="EA0000">
                    <a:alpha val="19620"/>
                  </a:srgbClr>
                </a:solidFill>
                <a:ln cap="flat" cmpd="sng" w="38100">
                  <a:solidFill>
                    <a:srgbClr val="CC412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" name="Shape 346"/>
                <p:cNvSpPr/>
                <p:nvPr/>
              </p:nvSpPr>
              <p:spPr>
                <a:xfrm>
                  <a:off x="477522" y="3578000"/>
                  <a:ext cx="1624200" cy="775500"/>
                </a:xfrm>
                <a:prstGeom prst="rect">
                  <a:avLst/>
                </a:prstGeom>
                <a:solidFill>
                  <a:srgbClr val="EA0000">
                    <a:alpha val="19620"/>
                  </a:srgbClr>
                </a:solidFill>
                <a:ln cap="flat" cmpd="sng" w="38100">
                  <a:solidFill>
                    <a:srgbClr val="CC412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" name="Shape 347"/>
                <p:cNvSpPr/>
                <p:nvPr/>
              </p:nvSpPr>
              <p:spPr>
                <a:xfrm>
                  <a:off x="2205647" y="3594887"/>
                  <a:ext cx="1624200" cy="775500"/>
                </a:xfrm>
                <a:prstGeom prst="rect">
                  <a:avLst/>
                </a:prstGeom>
                <a:solidFill>
                  <a:srgbClr val="EA0000">
                    <a:alpha val="19620"/>
                  </a:srgbClr>
                </a:solidFill>
                <a:ln cap="flat" cmpd="sng" w="38100">
                  <a:solidFill>
                    <a:srgbClr val="CC412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48" name="Shape 348"/>
              <p:cNvSpPr/>
              <p:nvPr/>
            </p:nvSpPr>
            <p:spPr>
              <a:xfrm>
                <a:off x="477522" y="1635550"/>
                <a:ext cx="1624200" cy="775500"/>
              </a:xfrm>
              <a:prstGeom prst="rect">
                <a:avLst/>
              </a:prstGeom>
              <a:solidFill>
                <a:srgbClr val="EA0000">
                  <a:alpha val="19620"/>
                </a:srgbClr>
              </a:solidFill>
              <a:ln cap="flat" cmpd="sng" w="38100">
                <a:solidFill>
                  <a:srgbClr val="CC4125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49" name="Shape 349"/>
            <p:cNvSpPr/>
            <p:nvPr/>
          </p:nvSpPr>
          <p:spPr>
            <a:xfrm>
              <a:off x="2978750" y="477475"/>
              <a:ext cx="611700" cy="1014300"/>
            </a:xfrm>
            <a:prstGeom prst="rect">
              <a:avLst/>
            </a:prstGeom>
            <a:solidFill>
              <a:srgbClr val="FFB159">
                <a:alpha val="27309"/>
              </a:srgbClr>
            </a:solidFill>
            <a:ln cap="flat" cmpd="sng" w="38100">
              <a:solidFill>
                <a:srgbClr val="F6B26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" name="Shape 350"/>
          <p:cNvGrpSpPr/>
          <p:nvPr/>
        </p:nvGrpSpPr>
        <p:grpSpPr>
          <a:xfrm>
            <a:off x="4530925" y="15900"/>
            <a:ext cx="6083400" cy="5143500"/>
            <a:chOff x="4530925" y="15900"/>
            <a:chExt cx="6083400" cy="5143500"/>
          </a:xfrm>
        </p:grpSpPr>
        <p:pic>
          <p:nvPicPr>
            <p:cNvPr id="351" name="Shape 351"/>
            <p:cNvPicPr preferRelativeResize="0"/>
            <p:nvPr/>
          </p:nvPicPr>
          <p:blipFill rotWithShape="1">
            <a:blip r:embed="rId5">
              <a:alphaModFix/>
            </a:blip>
            <a:srcRect b="0" l="28136" r="28875" t="0"/>
            <a:stretch/>
          </p:blipFill>
          <p:spPr>
            <a:xfrm>
              <a:off x="4997675" y="15900"/>
              <a:ext cx="4144027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Shape 352"/>
            <p:cNvSpPr/>
            <p:nvPr/>
          </p:nvSpPr>
          <p:spPr>
            <a:xfrm>
              <a:off x="5467000" y="4493900"/>
              <a:ext cx="3314100" cy="522900"/>
            </a:xfrm>
            <a:prstGeom prst="rect">
              <a:avLst/>
            </a:prstGeom>
            <a:solidFill>
              <a:srgbClr val="34B741">
                <a:alpha val="39620"/>
              </a:srgbClr>
            </a:solidFill>
            <a:ln cap="flat" cmpd="sng" w="3810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467125" y="2525925"/>
              <a:ext cx="3314100" cy="1014300"/>
            </a:xfrm>
            <a:prstGeom prst="rect">
              <a:avLst/>
            </a:prstGeom>
            <a:solidFill>
              <a:srgbClr val="34B741">
                <a:alpha val="39620"/>
              </a:srgbClr>
            </a:solidFill>
            <a:ln cap="flat" cmpd="sng" w="3810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132625" y="304650"/>
              <a:ext cx="2632200" cy="128400"/>
            </a:xfrm>
            <a:prstGeom prst="rect">
              <a:avLst/>
            </a:prstGeom>
            <a:solidFill>
              <a:srgbClr val="34B741">
                <a:alpha val="39620"/>
              </a:srgbClr>
            </a:solidFill>
            <a:ln cap="flat" cmpd="sng" w="3810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5412100" y="322675"/>
              <a:ext cx="657000" cy="1249500"/>
            </a:xfrm>
            <a:prstGeom prst="rect">
              <a:avLst/>
            </a:prstGeom>
            <a:solidFill>
              <a:srgbClr val="34B741">
                <a:alpha val="39620"/>
              </a:srgbClr>
            </a:solidFill>
            <a:ln cap="flat" cmpd="sng" w="3810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6146625" y="537600"/>
              <a:ext cx="1929000" cy="400500"/>
            </a:xfrm>
            <a:prstGeom prst="rect">
              <a:avLst/>
            </a:prstGeom>
            <a:solidFill>
              <a:srgbClr val="BBE5F3">
                <a:alpha val="21150"/>
              </a:srgbClr>
            </a:solidFill>
            <a:ln cap="flat" cmpd="sng" w="38100">
              <a:solidFill>
                <a:srgbClr val="3D85C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5467125" y="3626150"/>
              <a:ext cx="1577400" cy="795900"/>
            </a:xfrm>
            <a:prstGeom prst="rect">
              <a:avLst/>
            </a:prstGeom>
            <a:solidFill>
              <a:srgbClr val="BBE5F3">
                <a:alpha val="21150"/>
              </a:srgbClr>
            </a:solidFill>
            <a:ln cap="flat" cmpd="sng" w="38100">
              <a:solidFill>
                <a:srgbClr val="3D85C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8153150" y="451075"/>
              <a:ext cx="611700" cy="1014300"/>
            </a:xfrm>
            <a:prstGeom prst="rect">
              <a:avLst/>
            </a:prstGeom>
            <a:solidFill>
              <a:srgbClr val="BBE5F3">
                <a:alpha val="21150"/>
              </a:srgbClr>
            </a:solidFill>
            <a:ln cap="flat" cmpd="sng" w="38100">
              <a:solidFill>
                <a:srgbClr val="3D85C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7140625" y="1660000"/>
              <a:ext cx="1624200" cy="804000"/>
            </a:xfrm>
            <a:prstGeom prst="rect">
              <a:avLst/>
            </a:prstGeom>
            <a:solidFill>
              <a:srgbClr val="FFB159">
                <a:alpha val="27309"/>
              </a:srgbClr>
            </a:solidFill>
            <a:ln cap="flat" cmpd="sng" w="38100">
              <a:solidFill>
                <a:srgbClr val="F6B26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412100" y="90850"/>
              <a:ext cx="3369000" cy="153600"/>
            </a:xfrm>
            <a:prstGeom prst="rect">
              <a:avLst/>
            </a:prstGeom>
            <a:solidFill>
              <a:srgbClr val="FFB159">
                <a:alpha val="27309"/>
              </a:srgbClr>
            </a:solidFill>
            <a:ln cap="flat" cmpd="sng" w="38100">
              <a:solidFill>
                <a:srgbClr val="F6B26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1" name="Shape 361"/>
            <p:cNvSpPr txBox="1"/>
            <p:nvPr/>
          </p:nvSpPr>
          <p:spPr>
            <a:xfrm>
              <a:off x="4530925" y="1288525"/>
              <a:ext cx="60834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5443725" y="1647050"/>
              <a:ext cx="1624200" cy="804000"/>
            </a:xfrm>
            <a:prstGeom prst="rect">
              <a:avLst/>
            </a:prstGeom>
            <a:solidFill>
              <a:srgbClr val="FFB159">
                <a:alpha val="27309"/>
              </a:srgbClr>
            </a:solidFill>
            <a:ln cap="flat" cmpd="sng" w="38100">
              <a:solidFill>
                <a:srgbClr val="F6B26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7140622" y="3629300"/>
              <a:ext cx="1624200" cy="775500"/>
            </a:xfrm>
            <a:prstGeom prst="rect">
              <a:avLst/>
            </a:prstGeom>
            <a:solidFill>
              <a:srgbClr val="EA0000">
                <a:alpha val="19620"/>
              </a:srgbClr>
            </a:solidFill>
            <a:ln cap="flat" cmpd="sng" w="38100">
              <a:solidFill>
                <a:srgbClr val="CC412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6146625" y="1042644"/>
              <a:ext cx="1899299" cy="454200"/>
            </a:xfrm>
            <a:prstGeom prst="rect">
              <a:avLst/>
            </a:prstGeom>
            <a:solidFill>
              <a:srgbClr val="EA0000">
                <a:alpha val="19620"/>
              </a:srgbClr>
            </a:solidFill>
            <a:ln cap="flat" cmpd="sng" w="38100">
              <a:solidFill>
                <a:srgbClr val="CC412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Shape 365"/>
          <p:cNvSpPr/>
          <p:nvPr/>
        </p:nvSpPr>
        <p:spPr>
          <a:xfrm>
            <a:off x="4081300" y="461300"/>
            <a:ext cx="174300" cy="1791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4081287" y="719000"/>
            <a:ext cx="174300" cy="179100"/>
          </a:xfrm>
          <a:prstGeom prst="ellipse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4081300" y="994312"/>
            <a:ext cx="174300" cy="179100"/>
          </a:xfrm>
          <a:prstGeom prst="ellipse">
            <a:avLst/>
          </a:prstGeom>
          <a:solidFill>
            <a:srgbClr val="E69138"/>
          </a:solidFill>
          <a:ln cap="flat" cmpd="sng" w="9525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4081287" y="1278950"/>
            <a:ext cx="174300" cy="179100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Shape 374"/>
          <p:cNvGrpSpPr/>
          <p:nvPr/>
        </p:nvGrpSpPr>
        <p:grpSpPr>
          <a:xfrm>
            <a:off x="1623550" y="899675"/>
            <a:ext cx="5894550" cy="4044724"/>
            <a:chOff x="1624125" y="704375"/>
            <a:chExt cx="5894550" cy="4044724"/>
          </a:xfrm>
        </p:grpSpPr>
        <p:pic>
          <p:nvPicPr>
            <p:cNvPr id="375" name="Shape 375"/>
            <p:cNvPicPr preferRelativeResize="0"/>
            <p:nvPr/>
          </p:nvPicPr>
          <p:blipFill rotWithShape="1">
            <a:blip r:embed="rId4">
              <a:alphaModFix/>
            </a:blip>
            <a:srcRect b="14655" l="10580" r="13576" t="15055"/>
            <a:stretch/>
          </p:blipFill>
          <p:spPr>
            <a:xfrm>
              <a:off x="1624125" y="704375"/>
              <a:ext cx="5893375" cy="3615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Shape 376"/>
            <p:cNvPicPr preferRelativeResize="0"/>
            <p:nvPr/>
          </p:nvPicPr>
          <p:blipFill rotWithShape="1">
            <a:blip r:embed="rId4">
              <a:alphaModFix/>
            </a:blip>
            <a:srcRect b="0" l="10580" r="13576" t="92849"/>
            <a:stretch/>
          </p:blipFill>
          <p:spPr>
            <a:xfrm>
              <a:off x="1625300" y="4381324"/>
              <a:ext cx="5893375" cy="367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7" name="Shape 377"/>
          <p:cNvSpPr txBox="1"/>
          <p:nvPr/>
        </p:nvSpPr>
        <p:spPr>
          <a:xfrm>
            <a:off x="5500800" y="1618800"/>
            <a:ext cx="15228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4000">
                <a:solidFill>
                  <a:srgbClr val="FF0000"/>
                </a:solidFill>
              </a:rPr>
              <a:t>+10%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341675" y="-12"/>
            <a:ext cx="8727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Как изменения на сайте влияют на поведение?</a:t>
            </a:r>
          </a:p>
        </p:txBody>
      </p:sp>
      <p:pic>
        <p:nvPicPr>
          <p:cNvPr id="379" name="Shape 3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Shape 3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Shape 385"/>
          <p:cNvSpPr txBox="1"/>
          <p:nvPr>
            <p:ph idx="1" type="body"/>
          </p:nvPr>
        </p:nvSpPr>
        <p:spPr>
          <a:xfrm>
            <a:off x="348150" y="223357"/>
            <a:ext cx="8447700" cy="4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Лучшие практики</a:t>
            </a:r>
          </a:p>
        </p:txBody>
      </p:sp>
      <p:pic>
        <p:nvPicPr>
          <p:cNvPr id="386" name="Shape 3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5123" y="4825635"/>
            <a:ext cx="853740" cy="251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504525" y="759823"/>
            <a:ext cx="8089800" cy="22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Open Sans"/>
              <a:buAutoNum type="arabicPeriod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Внедряем онлайн-аналитику</a:t>
            </a:r>
            <a:br>
              <a:rPr lang="en-GB" sz="180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в проектах наших клиентов более 1 млн. транзакций  в неделю</a:t>
            </a:r>
            <a:br>
              <a:rPr lang="en-GB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</a:b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Open Sans"/>
              <a:buAutoNum type="arabicPeriod"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Разрабатываем сервисы в Google Cloud Platform</a:t>
            </a:r>
            <a:b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которым доверяют более 5 000 компаний во всем мире</a:t>
            </a:r>
            <a:br>
              <a:rPr lang="en-GB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</a:b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Open Sans"/>
              <a:buAutoNum type="arabicPeriod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Проводим</a:t>
            </a:r>
            <a:r>
              <a:rPr lang="en-GB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профессиональные мероприятия</a:t>
            </a:r>
            <a:br>
              <a:rPr lang="en-GB" sz="1800">
                <a:latin typeface="Open Sans"/>
                <a:ea typeface="Open Sans"/>
                <a:cs typeface="Open Sans"/>
                <a:sym typeface="Open Sans"/>
              </a:rPr>
            </a:b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Open Sans"/>
              <a:buAutoNum type="arabicPeriod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Мы </a:t>
            </a:r>
            <a:r>
              <a:rPr lang="en-GB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 продаем рекламу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171" y="2679692"/>
            <a:ext cx="6981" cy="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6171" y="2679692"/>
            <a:ext cx="6981" cy="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300" y="292679"/>
            <a:ext cx="1356996" cy="238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Shape 160"/>
          <p:cNvGrpSpPr/>
          <p:nvPr/>
        </p:nvGrpSpPr>
        <p:grpSpPr>
          <a:xfrm>
            <a:off x="504528" y="3286508"/>
            <a:ext cx="8086120" cy="1762023"/>
            <a:chOff x="504528" y="3286508"/>
            <a:chExt cx="8086120" cy="1762023"/>
          </a:xfrm>
        </p:grpSpPr>
        <p:pic>
          <p:nvPicPr>
            <p:cNvPr id="161" name="Shape 16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533251" y="4047557"/>
              <a:ext cx="1057398" cy="278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Shape 16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4528" y="4705832"/>
              <a:ext cx="1253873" cy="342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Shape 16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833114" y="3286508"/>
              <a:ext cx="457684" cy="4943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Shape 16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251590" y="3323982"/>
              <a:ext cx="895834" cy="419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Shape 16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558649" y="4769757"/>
              <a:ext cx="1858493" cy="2787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6" name="Shape 166"/>
          <p:cNvPicPr preferRelativeResize="0"/>
          <p:nvPr/>
        </p:nvPicPr>
        <p:blipFill rotWithShape="1">
          <a:blip r:embed="rId11">
            <a:alphaModFix/>
          </a:blip>
          <a:srcRect b="16863" l="0" r="0" t="19692"/>
          <a:stretch/>
        </p:blipFill>
        <p:spPr>
          <a:xfrm>
            <a:off x="2722700" y="3353537"/>
            <a:ext cx="1754075" cy="32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2897" y="3277359"/>
            <a:ext cx="1311425" cy="4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13">
            <a:alphaModFix/>
          </a:blip>
          <a:srcRect b="26614" l="11228" r="12696" t="29489"/>
          <a:stretch/>
        </p:blipFill>
        <p:spPr>
          <a:xfrm>
            <a:off x="532900" y="4009950"/>
            <a:ext cx="1311425" cy="40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22694" y="4034972"/>
            <a:ext cx="1754074" cy="395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994625" y="4072571"/>
            <a:ext cx="1754075" cy="32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759586" y="3173113"/>
            <a:ext cx="1100157" cy="64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759574" y="4562149"/>
            <a:ext cx="1164724" cy="5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262249" y="4638349"/>
            <a:ext cx="922995" cy="39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523197" y="4562150"/>
            <a:ext cx="1272652" cy="40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>
            <p:ph idx="4294967295" type="body"/>
          </p:nvPr>
        </p:nvSpPr>
        <p:spPr>
          <a:xfrm>
            <a:off x="348150" y="223357"/>
            <a:ext cx="8447700" cy="4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48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Какие категории приводят пользователей на сайт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2123"/>
            <a:ext cx="9144000" cy="3897867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99" name="Shape 399"/>
          <p:cNvSpPr/>
          <p:nvPr/>
        </p:nvSpPr>
        <p:spPr>
          <a:xfrm>
            <a:off x="1" y="945007"/>
            <a:ext cx="1739700" cy="338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2124313" y="911607"/>
            <a:ext cx="1539000" cy="338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1" name="Shape 4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7237" y="2635085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189274" y="62062"/>
            <a:ext cx="89547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200">
                <a:solidFill>
                  <a:srgbClr val="3F73C8"/>
                </a:solidFill>
                <a:latin typeface="Trebuchet MS"/>
                <a:ea typeface="Trebuchet MS"/>
                <a:cs typeface="Trebuchet MS"/>
                <a:sym typeface="Trebuchet MS"/>
              </a:rPr>
              <a:t>Google BigQuery. Продуктовая атрибуция</a:t>
            </a:r>
          </a:p>
        </p:txBody>
      </p:sp>
      <p:pic>
        <p:nvPicPr>
          <p:cNvPr id="403" name="Shape 4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4037" y="4804327"/>
            <a:ext cx="853752" cy="262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Shape 404"/>
          <p:cNvGrpSpPr/>
          <p:nvPr/>
        </p:nvGrpSpPr>
        <p:grpSpPr>
          <a:xfrm>
            <a:off x="2914350" y="1114875"/>
            <a:ext cx="3912000" cy="2024400"/>
            <a:chOff x="2914350" y="1114875"/>
            <a:chExt cx="3912000" cy="2024400"/>
          </a:xfrm>
        </p:grpSpPr>
        <p:grpSp>
          <p:nvGrpSpPr>
            <p:cNvPr id="405" name="Shape 405"/>
            <p:cNvGrpSpPr/>
            <p:nvPr/>
          </p:nvGrpSpPr>
          <p:grpSpPr>
            <a:xfrm>
              <a:off x="2914350" y="1114875"/>
              <a:ext cx="469500" cy="432600"/>
              <a:chOff x="2914350" y="1114875"/>
              <a:chExt cx="469500" cy="432600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2914350" y="1114875"/>
                <a:ext cx="432600" cy="4326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 b="1" sz="80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7" name="Shape 407"/>
              <p:cNvSpPr txBox="1"/>
              <p:nvPr/>
            </p:nvSpPr>
            <p:spPr>
              <a:xfrm>
                <a:off x="2914350" y="1123425"/>
                <a:ext cx="469500" cy="26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-GB">
                    <a:solidFill>
                      <a:srgbClr val="1C458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9%</a:t>
                </a:r>
              </a:p>
            </p:txBody>
          </p:sp>
        </p:grpSp>
        <p:cxnSp>
          <p:nvCxnSpPr>
            <p:cNvPr id="408" name="Shape 408"/>
            <p:cNvCxnSpPr>
              <a:stCxn id="406" idx="6"/>
            </p:cNvCxnSpPr>
            <p:nvPr/>
          </p:nvCxnSpPr>
          <p:spPr>
            <a:xfrm>
              <a:off x="3346950" y="1331175"/>
              <a:ext cx="3479400" cy="1808100"/>
            </a:xfrm>
            <a:prstGeom prst="curvedConnector3">
              <a:avLst>
                <a:gd fmla="val 95499" name="adj1"/>
              </a:avLst>
            </a:prstGeom>
            <a:noFill/>
            <a:ln cap="flat" cmpd="sng" w="38100">
              <a:solidFill>
                <a:srgbClr val="6D9EEB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grpSp>
        <p:nvGrpSpPr>
          <p:cNvPr id="409" name="Shape 409"/>
          <p:cNvGrpSpPr/>
          <p:nvPr/>
        </p:nvGrpSpPr>
        <p:grpSpPr>
          <a:xfrm>
            <a:off x="3170167" y="2011838"/>
            <a:ext cx="4246447" cy="1917090"/>
            <a:chOff x="3170246" y="2011853"/>
            <a:chExt cx="4246447" cy="1979647"/>
          </a:xfrm>
        </p:grpSpPr>
        <p:grpSp>
          <p:nvGrpSpPr>
            <p:cNvPr id="410" name="Shape 410"/>
            <p:cNvGrpSpPr/>
            <p:nvPr/>
          </p:nvGrpSpPr>
          <p:grpSpPr>
            <a:xfrm>
              <a:off x="3170246" y="2011853"/>
              <a:ext cx="508800" cy="432600"/>
              <a:chOff x="2914350" y="1114875"/>
              <a:chExt cx="508800" cy="432600"/>
            </a:xfrm>
          </p:grpSpPr>
          <p:sp>
            <p:nvSpPr>
              <p:cNvPr id="411" name="Shape 411"/>
              <p:cNvSpPr/>
              <p:nvPr/>
            </p:nvSpPr>
            <p:spPr>
              <a:xfrm>
                <a:off x="2990550" y="1114875"/>
                <a:ext cx="432600" cy="432600"/>
              </a:xfrm>
              <a:prstGeom prst="ellipse">
                <a:avLst/>
              </a:prstGeom>
              <a:solidFill>
                <a:srgbClr val="A4C2F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 b="1" sz="80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12" name="Shape 412"/>
              <p:cNvSpPr txBox="1"/>
              <p:nvPr/>
            </p:nvSpPr>
            <p:spPr>
              <a:xfrm>
                <a:off x="2914350" y="1123425"/>
                <a:ext cx="469500" cy="26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-GB">
                    <a:solidFill>
                      <a:srgbClr val="1C458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2%</a:t>
                </a:r>
              </a:p>
            </p:txBody>
          </p:sp>
        </p:grpSp>
        <p:cxnSp>
          <p:nvCxnSpPr>
            <p:cNvPr id="413" name="Shape 413"/>
            <p:cNvCxnSpPr>
              <a:stCxn id="411" idx="5"/>
            </p:cNvCxnSpPr>
            <p:nvPr/>
          </p:nvCxnSpPr>
          <p:spPr>
            <a:xfrm flipH="1" rot="-5400000">
              <a:off x="4710994" y="1285800"/>
              <a:ext cx="1610400" cy="3801000"/>
            </a:xfrm>
            <a:prstGeom prst="curvedConnector2">
              <a:avLst/>
            </a:prstGeom>
            <a:noFill/>
            <a:ln cap="flat" cmpd="sng" w="38100">
              <a:solidFill>
                <a:srgbClr val="6D9EEB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Shape 4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 txBox="1"/>
          <p:nvPr>
            <p:ph idx="4294967295" type="body"/>
          </p:nvPr>
        </p:nvSpPr>
        <p:spPr>
          <a:xfrm>
            <a:off x="348150" y="223357"/>
            <a:ext cx="8447700" cy="4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48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Оценка рекламных кампаний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48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на полных данных</a:t>
            </a:r>
          </a:p>
        </p:txBody>
      </p:sp>
      <p:pic>
        <p:nvPicPr>
          <p:cNvPr id="420" name="Shape 4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/>
        </p:nvSpPr>
        <p:spPr>
          <a:xfrm>
            <a:off x="189274" y="62062"/>
            <a:ext cx="89547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189274" y="62062"/>
            <a:ext cx="89547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ROI рекламных кампаний</a:t>
            </a:r>
          </a:p>
        </p:txBody>
      </p:sp>
      <p:pic>
        <p:nvPicPr>
          <p:cNvPr id="427" name="Shape 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 rotWithShape="1">
          <a:blip r:embed="rId4">
            <a:alphaModFix/>
          </a:blip>
          <a:srcRect b="0" l="629" r="11981" t="0"/>
          <a:stretch/>
        </p:blipFill>
        <p:spPr>
          <a:xfrm>
            <a:off x="413812" y="947350"/>
            <a:ext cx="8505625" cy="343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/>
        </p:nvSpPr>
        <p:spPr>
          <a:xfrm>
            <a:off x="189274" y="62062"/>
            <a:ext cx="89547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Shape 434"/>
          <p:cNvSpPr txBox="1"/>
          <p:nvPr/>
        </p:nvSpPr>
        <p:spPr>
          <a:xfrm>
            <a:off x="189274" y="62062"/>
            <a:ext cx="89547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ROI рекламных кампаний</a:t>
            </a:r>
          </a:p>
        </p:txBody>
      </p:sp>
      <p:pic>
        <p:nvPicPr>
          <p:cNvPr id="435" name="Shape 4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 rotWithShape="1">
          <a:blip r:embed="rId4">
            <a:alphaModFix/>
          </a:blip>
          <a:srcRect b="0" l="0" r="8858" t="0"/>
          <a:stretch/>
        </p:blipFill>
        <p:spPr>
          <a:xfrm>
            <a:off x="138575" y="892925"/>
            <a:ext cx="8866840" cy="3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/>
          <p:nvPr>
            <p:ph idx="4294967295" type="body"/>
          </p:nvPr>
        </p:nvSpPr>
        <p:spPr>
          <a:xfrm>
            <a:off x="348150" y="223357"/>
            <a:ext cx="8447700" cy="4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48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Дашборды для бизнеса</a:t>
            </a:r>
          </a:p>
        </p:txBody>
      </p:sp>
      <p:pic>
        <p:nvPicPr>
          <p:cNvPr id="443" name="Shape 4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/>
        </p:nvSpPr>
        <p:spPr>
          <a:xfrm>
            <a:off x="189274" y="62062"/>
            <a:ext cx="89547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189274" y="62062"/>
            <a:ext cx="89547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Дашборды для бизнеса</a:t>
            </a:r>
          </a:p>
        </p:txBody>
      </p:sp>
      <p:sp>
        <p:nvSpPr>
          <p:cNvPr id="450" name="Shape 450"/>
          <p:cNvSpPr/>
          <p:nvPr/>
        </p:nvSpPr>
        <p:spPr>
          <a:xfrm>
            <a:off x="7939537" y="1019325"/>
            <a:ext cx="655800" cy="27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51" name="Shape 4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75" y="823887"/>
            <a:ext cx="9143999" cy="364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/>
        </p:nvSpPr>
        <p:spPr>
          <a:xfrm>
            <a:off x="393625" y="869962"/>
            <a:ext cx="8675100" cy="3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SzPct val="100000"/>
              <a:buFont typeface="Open Sans"/>
              <a:buAutoNum type="arabicPeriod"/>
            </a:pPr>
            <a:r>
              <a:rPr lang="en-GB" sz="28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Начинайте аналитику с того, что дает максимальную ценность бизнесу;</a:t>
            </a:r>
          </a:p>
          <a:p>
            <a:pPr indent="-406400" lvl="0" marL="45720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SzPct val="100000"/>
              <a:buFont typeface="Open Sans"/>
              <a:buAutoNum type="arabicPeriod"/>
            </a:pPr>
            <a:r>
              <a:rPr lang="en-GB" sz="28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Анализируйте не только покупки, но и намерения пользователя;</a:t>
            </a:r>
          </a:p>
          <a:p>
            <a:pPr indent="-406400" lvl="0" marL="45720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SzPct val="100000"/>
              <a:buFont typeface="Open Sans"/>
              <a:buAutoNum type="arabicPeriod"/>
            </a:pPr>
            <a:r>
              <a:rPr lang="en-GB" sz="28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Аналитика на основе Google Analytics и Google BigQuery доступна каждому;</a:t>
            </a:r>
          </a:p>
          <a:p>
            <a:pPr indent="-406400" lvl="0" marL="45720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SzPct val="100000"/>
              <a:buFont typeface="Open Sans"/>
              <a:buAutoNum type="arabicPeriod"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Аналитика не примет решения за вас.</a:t>
            </a:r>
          </a:p>
        </p:txBody>
      </p:sp>
      <p:pic>
        <p:nvPicPr>
          <p:cNvPr id="458" name="Shape 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/>
          <p:nvPr/>
        </p:nvSpPr>
        <p:spPr>
          <a:xfrm>
            <a:off x="341675" y="176362"/>
            <a:ext cx="8727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Выводы</a:t>
            </a:r>
          </a:p>
        </p:txBody>
      </p:sp>
      <p:pic>
        <p:nvPicPr>
          <p:cNvPr id="460" name="Shape 4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/>
        </p:nvSpPr>
        <p:spPr>
          <a:xfrm>
            <a:off x="393625" y="869962"/>
            <a:ext cx="8675100" cy="3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en-GB" sz="1800" u="sng">
                <a:solidFill>
                  <a:srgbClr val="0070C0"/>
                </a:solidFill>
                <a:hlinkClick r:id="rId3"/>
              </a:rPr>
              <a:t>Google Tag Manager</a:t>
            </a:r>
            <a:br>
              <a:rPr lang="en-GB" sz="1800">
                <a:solidFill>
                  <a:srgbClr val="0070C0"/>
                </a:solidFill>
              </a:rPr>
            </a:br>
            <a:r>
              <a:rPr lang="en-GB" sz="1800"/>
              <a:t>Управление тегами отслеживания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en-GB" sz="1800" u="sng">
                <a:solidFill>
                  <a:srgbClr val="0070C0"/>
                </a:solidFill>
                <a:hlinkClick r:id="rId4"/>
              </a:rPr>
              <a:t>Google Analytics Enhanced Ecommerce</a:t>
            </a:r>
            <a:br>
              <a:rPr lang="en-GB" sz="1800"/>
            </a:br>
            <a:r>
              <a:rPr lang="en-GB" sz="1800"/>
              <a:t>Сбор данных об онлайн-действиях пользователей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GB" sz="1800" u="sng">
                <a:solidFill>
                  <a:srgbClr val="0070C0"/>
                </a:solidFill>
                <a:hlinkClick r:id="rId5"/>
              </a:rPr>
              <a:t>Google BigQuery</a:t>
            </a:r>
            <a:br>
              <a:rPr lang="en-GB" sz="1800">
                <a:solidFill>
                  <a:srgbClr val="0070C0"/>
                </a:solidFill>
              </a:rPr>
            </a:br>
            <a:r>
              <a:rPr lang="en-GB" sz="1800"/>
              <a:t>Обогащение и обработка данных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en-GB" sz="1800" u="sng">
                <a:solidFill>
                  <a:srgbClr val="0070C0"/>
                </a:solidFill>
                <a:hlinkClick r:id="rId6"/>
              </a:rPr>
              <a:t>OWOX BI ROI</a:t>
            </a:r>
            <a:br>
              <a:rPr lang="en-GB" sz="1800"/>
            </a:br>
            <a:r>
              <a:rPr lang="en-GB" sz="1800"/>
              <a:t>Автоматический импорт расходов для не-Google кампаний 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en-GB" sz="1800" u="sng">
                <a:solidFill>
                  <a:srgbClr val="0070C0"/>
                </a:solidFill>
                <a:hlinkClick r:id="rId7"/>
              </a:rPr>
              <a:t>OWOX BI Streaming</a:t>
            </a:r>
            <a:br>
              <a:rPr lang="en-GB" sz="1800"/>
            </a:br>
            <a:r>
              <a:rPr lang="en-GB" sz="1800"/>
              <a:t>Сбор данных Google Analytics в Google BigQuery в реальном времени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1800" u="sng">
                <a:solidFill>
                  <a:srgbClr val="0070C0"/>
                </a:solidFill>
                <a:hlinkClick r:id="rId8"/>
              </a:rPr>
              <a:t>Сравнение моделей атрибуции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6" name="Shape 4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 txBox="1"/>
          <p:nvPr/>
        </p:nvSpPr>
        <p:spPr>
          <a:xfrm>
            <a:off x="341675" y="176362"/>
            <a:ext cx="8727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Полезные ссылки</a:t>
            </a:r>
          </a:p>
        </p:txBody>
      </p:sp>
      <p:pic>
        <p:nvPicPr>
          <p:cNvPr id="468" name="Shape 46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/>
        </p:nvSpPr>
        <p:spPr>
          <a:xfrm>
            <a:off x="393625" y="869962"/>
            <a:ext cx="8675100" cy="3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0044F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6000" u="sng">
                <a:solidFill>
                  <a:srgbClr val="0044FE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www.owox.ua/iforum</a:t>
            </a:r>
            <a:r>
              <a:rPr lang="en-GB" sz="6000">
                <a:solidFill>
                  <a:srgbClr val="0044F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pic>
        <p:nvPicPr>
          <p:cNvPr id="474" name="Shape 4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Shape 475"/>
          <p:cNvSpPr txBox="1"/>
          <p:nvPr/>
        </p:nvSpPr>
        <p:spPr>
          <a:xfrm>
            <a:off x="341675" y="176362"/>
            <a:ext cx="8727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Билет на Analyze!</a:t>
            </a:r>
          </a:p>
        </p:txBody>
      </p:sp>
      <p:pic>
        <p:nvPicPr>
          <p:cNvPr id="476" name="Shape 4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393625" y="869962"/>
            <a:ext cx="8675100" cy="3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SzPct val="100000"/>
              <a:buFont typeface="Open Sans"/>
              <a:buAutoNum type="arabicPeriod"/>
            </a:pPr>
            <a:r>
              <a:rPr lang="en-GB" sz="26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Роль аналитики в Ecommerce проекте;</a:t>
            </a:r>
          </a:p>
          <a:p>
            <a:pPr indent="-393700" lvl="0" marL="457200" rtl="0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GB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Как измерить неизмеримое;</a:t>
            </a:r>
          </a:p>
          <a:p>
            <a:pPr indent="-393700" lvl="0" marL="45720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SzPct val="100000"/>
              <a:buFont typeface="Open Sans"/>
              <a:buAutoNum type="arabicPeriod"/>
            </a:pPr>
            <a:r>
              <a:rPr lang="en-GB" sz="26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Лучшие практики.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341675" y="176362"/>
            <a:ext cx="8727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Сегодня в программе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Shape 4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Shape 482"/>
          <p:cNvSpPr txBox="1"/>
          <p:nvPr/>
        </p:nvSpPr>
        <p:spPr>
          <a:xfrm>
            <a:off x="702225" y="2014200"/>
            <a:ext cx="76140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69850" lvl="0" marL="50800" rtl="0" algn="ctr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-GB" sz="3000">
                <a:latin typeface="Open Sans"/>
                <a:ea typeface="Open Sans"/>
                <a:cs typeface="Open Sans"/>
                <a:sym typeface="Open Sans"/>
              </a:rPr>
              <a:t>Мария Бочева</a:t>
            </a:r>
          </a:p>
          <a:p>
            <a:pPr indent="-69850" lvl="0" marL="50800" rtl="0" algn="ctr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GB" sz="3000" u="sng">
                <a:solidFill>
                  <a:srgbClr val="0044FE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m.bocheva@owox.ua</a:t>
            </a:r>
          </a:p>
          <a:p>
            <a:pPr indent="-69850" lvl="0" marL="50800" rtl="0" algn="ctr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GB" sz="3000" u="sng">
                <a:solidFill>
                  <a:srgbClr val="0044FE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www.owox.ua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700575" y="375119"/>
            <a:ext cx="78492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1" lang="en-GB" sz="7200">
                <a:latin typeface="Open Sans"/>
                <a:ea typeface="Open Sans"/>
                <a:cs typeface="Open Sans"/>
                <a:sym typeface="Open Sans"/>
              </a:rPr>
              <a:t>Хотите презентацию?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>
            <p:ph idx="1" type="body"/>
          </p:nvPr>
        </p:nvSpPr>
        <p:spPr>
          <a:xfrm>
            <a:off x="348150" y="223357"/>
            <a:ext cx="8447700" cy="4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Роль аналитики в Ecommerce проекте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5123" y="4825635"/>
            <a:ext cx="853740" cy="251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393625" y="869962"/>
            <a:ext cx="8675100" cy="3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AutoNum type="arabicPeriod"/>
            </a:pPr>
            <a:r>
              <a:rPr lang="en-GB" sz="22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Повысить доход на посетителя;               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99999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благодаря повышению конверсии и увеличению среднего чека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GB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Снизить стоимость привлеченного клиента;                </a:t>
            </a:r>
          </a:p>
          <a:p>
            <a:pPr indent="457200" lvl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благодаря перераспределению рекламного бюджета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GB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Повысить качество управленческих решений.                             </a:t>
            </a:r>
          </a:p>
          <a:p>
            <a:pPr lvl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	согласие с коллегами, единый инструмент, контроль.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341675" y="176362"/>
            <a:ext cx="8727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Основные задачи бизнеса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>
            <p:ph idx="4294967295" type="body"/>
          </p:nvPr>
        </p:nvSpPr>
        <p:spPr>
          <a:xfrm>
            <a:off x="348150" y="223357"/>
            <a:ext cx="8447700" cy="4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48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Проблемы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216275" y="-117375"/>
            <a:ext cx="5615100" cy="5621400"/>
          </a:xfrm>
          <a:prstGeom prst="ellipse">
            <a:avLst/>
          </a:prstGeom>
          <a:solidFill>
            <a:srgbClr val="6D9EEB">
              <a:alpha val="29620"/>
            </a:srgbClr>
          </a:solidFill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2388750" y="718550"/>
            <a:ext cx="4366500" cy="4173000"/>
          </a:xfrm>
          <a:prstGeom prst="ellipse">
            <a:avLst/>
          </a:prstGeom>
          <a:solidFill>
            <a:srgbClr val="F6B26B">
              <a:alpha val="38080"/>
            </a:srgbClr>
          </a:solidFill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3201634" y="868575"/>
            <a:ext cx="2428499" cy="2316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600">
                <a:solidFill>
                  <a:srgbClr val="FFFFFF"/>
                </a:solidFill>
              </a:rPr>
              <a:t>Действия пользователей</a:t>
            </a:r>
          </a:p>
        </p:txBody>
      </p:sp>
      <p:sp>
        <p:nvSpPr>
          <p:cNvPr id="212" name="Shape 212"/>
          <p:cNvSpPr/>
          <p:nvPr/>
        </p:nvSpPr>
        <p:spPr>
          <a:xfrm>
            <a:off x="3323684" y="3201914"/>
            <a:ext cx="1582800" cy="1582800"/>
          </a:xfrm>
          <a:prstGeom prst="ellipse">
            <a:avLst/>
          </a:prstGeom>
          <a:solidFill>
            <a:srgbClr val="FF0000">
              <a:alpha val="59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>
                <a:solidFill>
                  <a:srgbClr val="FFFFFF"/>
                </a:solidFill>
              </a:rPr>
              <a:t>Расходы на рекламу</a:t>
            </a:r>
          </a:p>
        </p:txBody>
      </p:sp>
      <p:sp>
        <p:nvSpPr>
          <p:cNvPr id="213" name="Shape 213"/>
          <p:cNvSpPr/>
          <p:nvPr/>
        </p:nvSpPr>
        <p:spPr>
          <a:xfrm>
            <a:off x="1398272" y="1901923"/>
            <a:ext cx="1582799" cy="1582800"/>
          </a:xfrm>
          <a:prstGeom prst="ellipse">
            <a:avLst/>
          </a:prstGeom>
          <a:solidFill>
            <a:srgbClr val="38761D">
              <a:alpha val="7654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>
                <a:solidFill>
                  <a:srgbClr val="FFFFFF"/>
                </a:solidFill>
              </a:rPr>
              <a:t>Заказы</a:t>
            </a:r>
          </a:p>
        </p:txBody>
      </p:sp>
      <p:sp>
        <p:nvSpPr>
          <p:cNvPr id="214" name="Shape 214"/>
          <p:cNvSpPr/>
          <p:nvPr/>
        </p:nvSpPr>
        <p:spPr>
          <a:xfrm>
            <a:off x="1558097" y="3522810"/>
            <a:ext cx="1582799" cy="1582800"/>
          </a:xfrm>
          <a:prstGeom prst="ellipse">
            <a:avLst/>
          </a:prstGeom>
          <a:solidFill>
            <a:srgbClr val="6D9EEB">
              <a:alpha val="7654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>
                <a:solidFill>
                  <a:srgbClr val="FFFFFF"/>
                </a:solidFill>
              </a:rPr>
              <a:t>Посетители</a:t>
            </a:r>
          </a:p>
        </p:txBody>
      </p:sp>
      <p:sp>
        <p:nvSpPr>
          <p:cNvPr id="215" name="Shape 215"/>
          <p:cNvSpPr/>
          <p:nvPr/>
        </p:nvSpPr>
        <p:spPr>
          <a:xfrm>
            <a:off x="1766297" y="281060"/>
            <a:ext cx="1582800" cy="1582800"/>
          </a:xfrm>
          <a:prstGeom prst="ellipse">
            <a:avLst/>
          </a:prstGeom>
          <a:solidFill>
            <a:srgbClr val="8E7CC3">
              <a:alpha val="64999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200">
                <a:solidFill>
                  <a:srgbClr val="FFFFFF"/>
                </a:solidFill>
              </a:rPr>
              <a:t>Товары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4796" y="2252152"/>
            <a:ext cx="647174" cy="6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275" y="1188598"/>
            <a:ext cx="1076800" cy="10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4926250" y="113100"/>
            <a:ext cx="42705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Разрозненность </a:t>
            </a:r>
          </a:p>
          <a:p>
            <a:pPr lvl="0" rtl="0" algn="ctr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данных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73115" l="53001" r="1168" t="0"/>
          <a:stretch/>
        </p:blipFill>
        <p:spPr>
          <a:xfrm>
            <a:off x="4953400" y="159175"/>
            <a:ext cx="4190601" cy="138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b="28616" l="0" r="45817" t="59064"/>
          <a:stretch/>
        </p:blipFill>
        <p:spPr>
          <a:xfrm>
            <a:off x="10175" y="2652900"/>
            <a:ext cx="4954574" cy="63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46074" t="82090"/>
          <a:stretch/>
        </p:blipFill>
        <p:spPr>
          <a:xfrm>
            <a:off x="22225" y="3882125"/>
            <a:ext cx="4931174" cy="9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73115" l="0" r="45817" t="0"/>
          <a:stretch/>
        </p:blipFill>
        <p:spPr>
          <a:xfrm>
            <a:off x="-1175" y="159175"/>
            <a:ext cx="4954574" cy="138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341675" y="176362"/>
            <a:ext cx="8727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Аналитика ради аналитики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57024" l="0" r="45817" t="33413"/>
          <a:stretch/>
        </p:blipFill>
        <p:spPr>
          <a:xfrm>
            <a:off x="-1175" y="1565475"/>
            <a:ext cx="4954574" cy="4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28616" l="52515" r="4044" t="59064"/>
          <a:stretch/>
        </p:blipFill>
        <p:spPr>
          <a:xfrm>
            <a:off x="4931250" y="2652900"/>
            <a:ext cx="3972172" cy="63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40437" l="0" r="45817" t="49295"/>
          <a:stretch/>
        </p:blipFill>
        <p:spPr>
          <a:xfrm>
            <a:off x="-1180" y="2164975"/>
            <a:ext cx="4954574" cy="52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57024" l="53001" r="1168" t="33413"/>
          <a:stretch/>
        </p:blipFill>
        <p:spPr>
          <a:xfrm>
            <a:off x="4932275" y="1565475"/>
            <a:ext cx="4190601" cy="4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40437" l="52517" r="3002" t="49295"/>
          <a:stretch/>
        </p:blipFill>
        <p:spPr>
          <a:xfrm>
            <a:off x="4931249" y="2164975"/>
            <a:ext cx="4067227" cy="52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52999" r="3307" t="82090"/>
          <a:stretch/>
        </p:blipFill>
        <p:spPr>
          <a:xfrm>
            <a:off x="4932274" y="3882125"/>
            <a:ext cx="4067227" cy="9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6">
            <a:alphaModFix/>
          </a:blip>
          <a:srcRect b="51333" l="0" r="45814" t="39631"/>
          <a:stretch/>
        </p:blipFill>
        <p:spPr>
          <a:xfrm>
            <a:off x="22225" y="3316000"/>
            <a:ext cx="4954574" cy="46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6">
            <a:alphaModFix/>
          </a:blip>
          <a:srcRect b="51333" l="52431" r="12555" t="39632"/>
          <a:stretch/>
        </p:blipFill>
        <p:spPr>
          <a:xfrm>
            <a:off x="4931249" y="3316000"/>
            <a:ext cx="3201624" cy="4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73449" l="46452" r="0" t="0"/>
          <a:stretch/>
        </p:blipFill>
        <p:spPr>
          <a:xfrm>
            <a:off x="4262450" y="176375"/>
            <a:ext cx="4727976" cy="13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0" r="42928" t="79086"/>
          <a:stretch/>
        </p:blipFill>
        <p:spPr>
          <a:xfrm>
            <a:off x="10944" y="3998025"/>
            <a:ext cx="5218598" cy="107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73449" l="0" r="42928" t="0"/>
          <a:stretch/>
        </p:blipFill>
        <p:spPr>
          <a:xfrm>
            <a:off x="-1175" y="176375"/>
            <a:ext cx="5218598" cy="13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7237" y="2568178"/>
            <a:ext cx="7143" cy="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341675" y="176362"/>
            <a:ext cx="8727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Аналитика ради аналитики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3937" y="4810727"/>
            <a:ext cx="853752" cy="26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60180" l="0" r="42928" t="28719"/>
          <a:stretch/>
        </p:blipFill>
        <p:spPr>
          <a:xfrm>
            <a:off x="-1175" y="1571399"/>
            <a:ext cx="5218598" cy="57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b="37083" l="0" r="42928" t="49194"/>
          <a:stretch/>
        </p:blipFill>
        <p:spPr>
          <a:xfrm>
            <a:off x="375" y="2568175"/>
            <a:ext cx="5218598" cy="70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 b="21030" l="0" r="42928" t="63306"/>
          <a:stretch/>
        </p:blipFill>
        <p:spPr>
          <a:xfrm>
            <a:off x="10950" y="3286625"/>
            <a:ext cx="5218598" cy="80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60180" l="49642" r="11549" t="28719"/>
          <a:stretch/>
        </p:blipFill>
        <p:spPr>
          <a:xfrm>
            <a:off x="4536925" y="1571399"/>
            <a:ext cx="3443102" cy="57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37083" l="54706" r="11906" t="49194"/>
          <a:stretch/>
        </p:blipFill>
        <p:spPr>
          <a:xfrm>
            <a:off x="4926973" y="2568175"/>
            <a:ext cx="3053049" cy="70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4698" l="57004" r="12782" t="79088"/>
          <a:stretch/>
        </p:blipFill>
        <p:spPr>
          <a:xfrm>
            <a:off x="5217425" y="4034975"/>
            <a:ext cx="2762601" cy="83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21030" l="56125" r="11905" t="63306"/>
          <a:stretch/>
        </p:blipFill>
        <p:spPr>
          <a:xfrm>
            <a:off x="5056750" y="3290225"/>
            <a:ext cx="2923276" cy="80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6">
            <a:alphaModFix/>
          </a:blip>
          <a:srcRect b="18376" l="0" r="42928" t="70524"/>
          <a:stretch/>
        </p:blipFill>
        <p:spPr>
          <a:xfrm>
            <a:off x="10950" y="1976675"/>
            <a:ext cx="5218598" cy="5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6">
            <a:alphaModFix/>
          </a:blip>
          <a:srcRect b="18376" l="52522" r="13023" t="70524"/>
          <a:stretch/>
        </p:blipFill>
        <p:spPr>
          <a:xfrm>
            <a:off x="4829475" y="1984675"/>
            <a:ext cx="3150551" cy="5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